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9" r:id="rId3"/>
    <p:sldId id="265" r:id="rId4"/>
    <p:sldId id="266" r:id="rId5"/>
    <p:sldId id="267" r:id="rId6"/>
    <p:sldId id="268" r:id="rId7"/>
    <p:sldId id="260" r:id="rId8"/>
    <p:sldId id="261" r:id="rId9"/>
    <p:sldId id="262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09" autoAdjust="0"/>
  </p:normalViewPr>
  <p:slideViewPr>
    <p:cSldViewPr>
      <p:cViewPr>
        <p:scale>
          <a:sx n="80" d="100"/>
          <a:sy n="80" d="100"/>
        </p:scale>
        <p:origin x="-10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E91F1EC-3D19-49CF-83CF-8210B4909415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264C522-DD0D-470E-9157-E05DF50D19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387737"/>
            <a:ext cx="7344816" cy="1393191"/>
          </a:xfrm>
        </p:spPr>
        <p:txBody>
          <a:bodyPr/>
          <a:lstStyle/>
          <a:p>
            <a:r>
              <a:rPr lang="tr-TR" sz="2800" dirty="0" smtClean="0"/>
              <a:t>TÜRKİYE ENERJİ VERİMLİLİK HAREKETİ </a:t>
            </a:r>
            <a:br>
              <a:rPr lang="tr-TR" sz="2800" dirty="0" smtClean="0"/>
            </a:br>
            <a:r>
              <a:rPr lang="tr-TR" sz="2800" dirty="0" smtClean="0"/>
              <a:t>(TEV-H)</a:t>
            </a:r>
            <a:endParaRPr lang="en-US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87624" y="3767862"/>
            <a:ext cx="6696744" cy="261346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1- Enerji Tasarrufuna Dayalı Verimlilik</a:t>
            </a:r>
          </a:p>
          <a:p>
            <a:r>
              <a:rPr lang="tr-TR" dirty="0" smtClean="0"/>
              <a:t>2- Yenilenebilir Enerji ve kaynakları</a:t>
            </a:r>
          </a:p>
          <a:p>
            <a:r>
              <a:rPr lang="tr-TR" dirty="0" smtClean="0"/>
              <a:t>3- Fosil Yakıtlar</a:t>
            </a:r>
          </a:p>
          <a:p>
            <a:r>
              <a:rPr lang="tr-TR" dirty="0" smtClean="0"/>
              <a:t>4- Enerji Stratejileri</a:t>
            </a:r>
          </a:p>
          <a:p>
            <a:r>
              <a:rPr lang="tr-TR" dirty="0"/>
              <a:t>5</a:t>
            </a:r>
            <a:r>
              <a:rPr lang="tr-TR" dirty="0" smtClean="0"/>
              <a:t>- Enerji Kriz Yönetimi</a:t>
            </a:r>
          </a:p>
          <a:p>
            <a:r>
              <a:rPr lang="tr-TR" dirty="0"/>
              <a:t>6</a:t>
            </a:r>
            <a:r>
              <a:rPr lang="tr-TR" dirty="0" smtClean="0"/>
              <a:t>- Nükleer Enerji</a:t>
            </a:r>
          </a:p>
          <a:p>
            <a:r>
              <a:rPr lang="tr-TR" dirty="0" smtClean="0"/>
              <a:t>7- Enerji Yönetimi ve Kontrolü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6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78323" y="404664"/>
            <a:ext cx="4272269" cy="410572"/>
          </a:xfrm>
          <a:noFill/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sz="2800" b="1" dirty="0" smtClean="0"/>
              <a:t>ŞİRKET MÜDÜRÜ</a:t>
            </a:r>
            <a:endParaRPr lang="tr-TR" sz="2800" b="1" dirty="0"/>
          </a:p>
        </p:txBody>
      </p:sp>
      <p:sp>
        <p:nvSpPr>
          <p:cNvPr id="4" name="Başlık 2"/>
          <p:cNvSpPr txBox="1">
            <a:spLocks/>
          </p:cNvSpPr>
          <p:nvPr/>
        </p:nvSpPr>
        <p:spPr>
          <a:xfrm>
            <a:off x="2626004" y="1133128"/>
            <a:ext cx="4322260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000" b="1" dirty="0" smtClean="0"/>
              <a:t>EKB KOORDİNATÖRÜ EKB-001</a:t>
            </a:r>
            <a:endParaRPr lang="tr-TR" sz="2000" b="1" dirty="0"/>
          </a:p>
        </p:txBody>
      </p:sp>
      <p:sp>
        <p:nvSpPr>
          <p:cNvPr id="7" name="Başlık 2"/>
          <p:cNvSpPr txBox="1">
            <a:spLocks/>
          </p:cNvSpPr>
          <p:nvPr/>
        </p:nvSpPr>
        <p:spPr>
          <a:xfrm>
            <a:off x="1979712" y="2292177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800" b="1" dirty="0" smtClean="0"/>
              <a:t>YAZILIMCI EKB-002</a:t>
            </a:r>
            <a:endParaRPr lang="tr-TR" sz="1800" b="1" dirty="0"/>
          </a:p>
        </p:txBody>
      </p:sp>
      <p:sp>
        <p:nvSpPr>
          <p:cNvPr id="8" name="Başlık 2"/>
          <p:cNvSpPr txBox="1">
            <a:spLocks/>
          </p:cNvSpPr>
          <p:nvPr/>
        </p:nvSpPr>
        <p:spPr>
          <a:xfrm>
            <a:off x="1979712" y="3080706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600" b="1" dirty="0"/>
              <a:t>Gelen Evrak </a:t>
            </a:r>
            <a:r>
              <a:rPr lang="tr-TR" sz="1600" b="1" dirty="0" smtClean="0"/>
              <a:t>Şefi EKB-003</a:t>
            </a:r>
            <a:endParaRPr lang="en-US" sz="1600" b="1" dirty="0"/>
          </a:p>
        </p:txBody>
      </p:sp>
      <p:sp>
        <p:nvSpPr>
          <p:cNvPr id="9" name="Başlık 2"/>
          <p:cNvSpPr txBox="1">
            <a:spLocks/>
          </p:cNvSpPr>
          <p:nvPr/>
        </p:nvSpPr>
        <p:spPr>
          <a:xfrm>
            <a:off x="1979490" y="3715682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600" b="1" dirty="0"/>
              <a:t>Evrak Dağıtım </a:t>
            </a:r>
            <a:r>
              <a:rPr lang="tr-TR" sz="1600" b="1" dirty="0" smtClean="0"/>
              <a:t>Şefi EKB-004</a:t>
            </a:r>
            <a:endParaRPr lang="en-US" sz="1600" b="1" dirty="0"/>
          </a:p>
        </p:txBody>
      </p:sp>
      <p:sp>
        <p:nvSpPr>
          <p:cNvPr id="10" name="Başlık 2"/>
          <p:cNvSpPr txBox="1">
            <a:spLocks/>
          </p:cNvSpPr>
          <p:nvPr/>
        </p:nvSpPr>
        <p:spPr>
          <a:xfrm>
            <a:off x="1979490" y="4341635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600" b="1" dirty="0"/>
              <a:t>Evrak İşleme </a:t>
            </a:r>
            <a:r>
              <a:rPr lang="tr-TR" sz="1600" b="1" dirty="0" smtClean="0"/>
              <a:t>Şefi EKB-005</a:t>
            </a:r>
            <a:endParaRPr lang="en-US" sz="1600" b="1" dirty="0"/>
          </a:p>
        </p:txBody>
      </p:sp>
      <p:sp>
        <p:nvSpPr>
          <p:cNvPr id="11" name="Başlık 2"/>
          <p:cNvSpPr txBox="1">
            <a:spLocks/>
          </p:cNvSpPr>
          <p:nvPr/>
        </p:nvSpPr>
        <p:spPr>
          <a:xfrm>
            <a:off x="1962322" y="4966240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600" b="1" dirty="0"/>
              <a:t>Giden Evrak </a:t>
            </a:r>
            <a:r>
              <a:rPr lang="tr-TR" sz="1600" b="1" dirty="0" smtClean="0"/>
              <a:t>Şefi EKB-006</a:t>
            </a:r>
            <a:endParaRPr lang="en-US" sz="1600" b="1" dirty="0"/>
          </a:p>
        </p:txBody>
      </p:sp>
      <p:sp>
        <p:nvSpPr>
          <p:cNvPr id="12" name="Başlık 2"/>
          <p:cNvSpPr txBox="1">
            <a:spLocks/>
          </p:cNvSpPr>
          <p:nvPr/>
        </p:nvSpPr>
        <p:spPr>
          <a:xfrm>
            <a:off x="1962322" y="5614740"/>
            <a:ext cx="3309252" cy="4105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600" b="1" dirty="0"/>
              <a:t>PTT Banka </a:t>
            </a:r>
            <a:r>
              <a:rPr lang="tr-TR" sz="1600" b="1" dirty="0" smtClean="0"/>
              <a:t>İşl. Şefi EKB-007</a:t>
            </a:r>
            <a:endParaRPr lang="en-US" sz="1600" b="1" dirty="0"/>
          </a:p>
        </p:txBody>
      </p:sp>
      <p:cxnSp>
        <p:nvCxnSpPr>
          <p:cNvPr id="19" name="Düz Bağlayıcı 18"/>
          <p:cNvCxnSpPr>
            <a:stCxn id="4" idx="1"/>
          </p:cNvCxnSpPr>
          <p:nvPr/>
        </p:nvCxnSpPr>
        <p:spPr>
          <a:xfrm flipH="1">
            <a:off x="1547664" y="1338414"/>
            <a:ext cx="1078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>
            <a:off x="1547664" y="1338414"/>
            <a:ext cx="0" cy="4481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>
            <a:endCxn id="7" idx="1"/>
          </p:cNvCxnSpPr>
          <p:nvPr/>
        </p:nvCxnSpPr>
        <p:spPr>
          <a:xfrm>
            <a:off x="1547664" y="2497463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>
            <a:off x="1528074" y="3285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Ok Bağlayıcısı 26"/>
          <p:cNvCxnSpPr/>
          <p:nvPr/>
        </p:nvCxnSpPr>
        <p:spPr>
          <a:xfrm>
            <a:off x="1547664" y="39209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1547442" y="4546921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/>
          <p:cNvCxnSpPr/>
          <p:nvPr/>
        </p:nvCxnSpPr>
        <p:spPr>
          <a:xfrm>
            <a:off x="1528074" y="517152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>
            <a:off x="1547664" y="58098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Başlık 2"/>
          <p:cNvSpPr txBox="1">
            <a:spLocks/>
          </p:cNvSpPr>
          <p:nvPr/>
        </p:nvSpPr>
        <p:spPr>
          <a:xfrm>
            <a:off x="5851421" y="3144007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 EKB-008 </a:t>
            </a:r>
            <a:endParaRPr lang="en-US" sz="1000" dirty="0"/>
          </a:p>
        </p:txBody>
      </p:sp>
      <p:sp>
        <p:nvSpPr>
          <p:cNvPr id="32" name="Başlık 2"/>
          <p:cNvSpPr txBox="1">
            <a:spLocks/>
          </p:cNvSpPr>
          <p:nvPr/>
        </p:nvSpPr>
        <p:spPr>
          <a:xfrm>
            <a:off x="7428386" y="3144007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 EKB-009</a:t>
            </a:r>
            <a:endParaRPr lang="en-US" sz="1000" dirty="0"/>
          </a:p>
        </p:txBody>
      </p:sp>
      <p:sp>
        <p:nvSpPr>
          <p:cNvPr id="33" name="Başlık 2"/>
          <p:cNvSpPr txBox="1">
            <a:spLocks/>
          </p:cNvSpPr>
          <p:nvPr/>
        </p:nvSpPr>
        <p:spPr>
          <a:xfrm>
            <a:off x="5859958" y="3790858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</a:t>
            </a:r>
            <a:r>
              <a:rPr lang="tr-TR" sz="1000" dirty="0"/>
              <a:t> </a:t>
            </a:r>
            <a:r>
              <a:rPr lang="tr-TR" sz="1000" dirty="0" smtClean="0"/>
              <a:t>EKB-010 </a:t>
            </a:r>
            <a:endParaRPr lang="en-US" sz="1000" dirty="0"/>
          </a:p>
        </p:txBody>
      </p:sp>
      <p:sp>
        <p:nvSpPr>
          <p:cNvPr id="34" name="Başlık 2"/>
          <p:cNvSpPr txBox="1">
            <a:spLocks/>
          </p:cNvSpPr>
          <p:nvPr/>
        </p:nvSpPr>
        <p:spPr>
          <a:xfrm>
            <a:off x="5859958" y="4400537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EKB-012 </a:t>
            </a:r>
            <a:endParaRPr lang="en-US" sz="1000" dirty="0"/>
          </a:p>
        </p:txBody>
      </p:sp>
      <p:sp>
        <p:nvSpPr>
          <p:cNvPr id="35" name="Başlık 2"/>
          <p:cNvSpPr txBox="1">
            <a:spLocks/>
          </p:cNvSpPr>
          <p:nvPr/>
        </p:nvSpPr>
        <p:spPr>
          <a:xfrm>
            <a:off x="5859958" y="5025142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EKB-014</a:t>
            </a:r>
            <a:endParaRPr lang="en-US" sz="1000" dirty="0"/>
          </a:p>
        </p:txBody>
      </p:sp>
      <p:sp>
        <p:nvSpPr>
          <p:cNvPr id="36" name="Başlık 2"/>
          <p:cNvSpPr txBox="1">
            <a:spLocks/>
          </p:cNvSpPr>
          <p:nvPr/>
        </p:nvSpPr>
        <p:spPr>
          <a:xfrm>
            <a:off x="5859958" y="5673642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EKB-016</a:t>
            </a:r>
            <a:endParaRPr lang="en-US" sz="1000" dirty="0"/>
          </a:p>
        </p:txBody>
      </p:sp>
      <p:sp>
        <p:nvSpPr>
          <p:cNvPr id="38" name="Başlık 2"/>
          <p:cNvSpPr txBox="1">
            <a:spLocks/>
          </p:cNvSpPr>
          <p:nvPr/>
        </p:nvSpPr>
        <p:spPr>
          <a:xfrm>
            <a:off x="7418114" y="3778983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 EKB-011 </a:t>
            </a:r>
            <a:endParaRPr lang="en-US" sz="1000" dirty="0"/>
          </a:p>
        </p:txBody>
      </p:sp>
      <p:sp>
        <p:nvSpPr>
          <p:cNvPr id="39" name="Başlık 2"/>
          <p:cNvSpPr txBox="1">
            <a:spLocks/>
          </p:cNvSpPr>
          <p:nvPr/>
        </p:nvSpPr>
        <p:spPr>
          <a:xfrm>
            <a:off x="7418114" y="4388662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EKB-013 </a:t>
            </a:r>
            <a:endParaRPr lang="en-US" sz="1000" dirty="0"/>
          </a:p>
        </p:txBody>
      </p:sp>
      <p:sp>
        <p:nvSpPr>
          <p:cNvPr id="40" name="Başlık 2"/>
          <p:cNvSpPr txBox="1">
            <a:spLocks/>
          </p:cNvSpPr>
          <p:nvPr/>
        </p:nvSpPr>
        <p:spPr>
          <a:xfrm>
            <a:off x="7418114" y="5004410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EKB-015 </a:t>
            </a:r>
            <a:endParaRPr lang="en-US" sz="1000" dirty="0"/>
          </a:p>
        </p:txBody>
      </p:sp>
      <p:sp>
        <p:nvSpPr>
          <p:cNvPr id="41" name="Başlık 2"/>
          <p:cNvSpPr txBox="1">
            <a:spLocks/>
          </p:cNvSpPr>
          <p:nvPr/>
        </p:nvSpPr>
        <p:spPr>
          <a:xfrm>
            <a:off x="7418114" y="5651557"/>
            <a:ext cx="1224136" cy="2839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000" dirty="0" smtClean="0"/>
              <a:t>Personel EKB-017 </a:t>
            </a:r>
            <a:endParaRPr lang="en-US" sz="1000" dirty="0"/>
          </a:p>
        </p:txBody>
      </p:sp>
      <p:cxnSp>
        <p:nvCxnSpPr>
          <p:cNvPr id="50" name="Düz Ok Bağlayıcısı 49"/>
          <p:cNvCxnSpPr>
            <a:stCxn id="8" idx="3"/>
            <a:endCxn id="31" idx="1"/>
          </p:cNvCxnSpPr>
          <p:nvPr/>
        </p:nvCxnSpPr>
        <p:spPr>
          <a:xfrm>
            <a:off x="5288964" y="3285992"/>
            <a:ext cx="562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Düz Ok Bağlayıcısı 65"/>
          <p:cNvCxnSpPr/>
          <p:nvPr/>
        </p:nvCxnSpPr>
        <p:spPr>
          <a:xfrm>
            <a:off x="5297501" y="3920968"/>
            <a:ext cx="562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Düz Ok Bağlayıcısı 66"/>
          <p:cNvCxnSpPr/>
          <p:nvPr/>
        </p:nvCxnSpPr>
        <p:spPr>
          <a:xfrm>
            <a:off x="5297501" y="4573763"/>
            <a:ext cx="562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Düz Ok Bağlayıcısı 67"/>
          <p:cNvCxnSpPr/>
          <p:nvPr/>
        </p:nvCxnSpPr>
        <p:spPr>
          <a:xfrm>
            <a:off x="5297501" y="5171526"/>
            <a:ext cx="562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Düz Ok Bağlayıcısı 68"/>
          <p:cNvCxnSpPr/>
          <p:nvPr/>
        </p:nvCxnSpPr>
        <p:spPr>
          <a:xfrm>
            <a:off x="5271574" y="5838324"/>
            <a:ext cx="5624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Düz Ok Bağlayıcısı 72"/>
          <p:cNvCxnSpPr>
            <a:stCxn id="31" idx="3"/>
            <a:endCxn id="32" idx="1"/>
          </p:cNvCxnSpPr>
          <p:nvPr/>
        </p:nvCxnSpPr>
        <p:spPr>
          <a:xfrm>
            <a:off x="7075557" y="3285992"/>
            <a:ext cx="3528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Düz Ok Bağlayıcısı 74"/>
          <p:cNvCxnSpPr/>
          <p:nvPr/>
        </p:nvCxnSpPr>
        <p:spPr>
          <a:xfrm>
            <a:off x="7127458" y="3920967"/>
            <a:ext cx="2865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Düz Ok Bağlayıcısı 75"/>
          <p:cNvCxnSpPr/>
          <p:nvPr/>
        </p:nvCxnSpPr>
        <p:spPr>
          <a:xfrm>
            <a:off x="7115605" y="4530646"/>
            <a:ext cx="2865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Düz Ok Bağlayıcısı 76"/>
          <p:cNvCxnSpPr/>
          <p:nvPr/>
        </p:nvCxnSpPr>
        <p:spPr>
          <a:xfrm>
            <a:off x="7105088" y="5146394"/>
            <a:ext cx="2865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Düz Ok Bağlayıcısı 77"/>
          <p:cNvCxnSpPr/>
          <p:nvPr/>
        </p:nvCxnSpPr>
        <p:spPr>
          <a:xfrm>
            <a:off x="7131596" y="5793541"/>
            <a:ext cx="2865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391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 smtClean="0"/>
              <a:t>TEV-H ORGANİZASYONU</a:t>
            </a:r>
            <a:endParaRPr lang="tr-TR" sz="4400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3059832" y="2342728"/>
            <a:ext cx="2952328" cy="6155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r-TR" sz="800" dirty="0" smtClean="0"/>
          </a:p>
          <a:p>
            <a:pPr algn="ctr"/>
            <a:r>
              <a:rPr lang="tr-TR" dirty="0" smtClean="0"/>
              <a:t>ŞİRKET YÖNETİMİ</a:t>
            </a:r>
          </a:p>
          <a:p>
            <a:pPr algn="ctr"/>
            <a:endParaRPr lang="tr-TR" sz="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3371842" y="3253626"/>
            <a:ext cx="23762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BAYİLER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3376538" y="3812959"/>
            <a:ext cx="23762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FİNANSÖR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3371842" y="4400981"/>
            <a:ext cx="23762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SİYASİ-BÜROKRASİ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3374190" y="4981818"/>
            <a:ext cx="23762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ENERJİ DEPT.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3371842" y="5543574"/>
            <a:ext cx="237626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EVD ve Diğerleri</a:t>
            </a:r>
            <a:endParaRPr lang="tr-TR" dirty="0"/>
          </a:p>
        </p:txBody>
      </p:sp>
      <p:cxnSp>
        <p:nvCxnSpPr>
          <p:cNvPr id="11" name="Düz Ok Bağlayıcısı 10"/>
          <p:cNvCxnSpPr>
            <a:stCxn id="4" idx="1"/>
          </p:cNvCxnSpPr>
          <p:nvPr/>
        </p:nvCxnSpPr>
        <p:spPr>
          <a:xfrm flipH="1" flipV="1">
            <a:off x="2123728" y="2650504"/>
            <a:ext cx="936104" cy="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2123728" y="2650505"/>
            <a:ext cx="0" cy="3077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>
            <a:endCxn id="9" idx="1"/>
          </p:cNvCxnSpPr>
          <p:nvPr/>
        </p:nvCxnSpPr>
        <p:spPr>
          <a:xfrm>
            <a:off x="2123728" y="5728240"/>
            <a:ext cx="12481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>
            <a:endCxn id="8" idx="1"/>
          </p:cNvCxnSpPr>
          <p:nvPr/>
        </p:nvCxnSpPr>
        <p:spPr>
          <a:xfrm>
            <a:off x="2123728" y="5166484"/>
            <a:ext cx="12504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>
            <a:endCxn id="7" idx="1"/>
          </p:cNvCxnSpPr>
          <p:nvPr/>
        </p:nvCxnSpPr>
        <p:spPr>
          <a:xfrm>
            <a:off x="2123728" y="4585647"/>
            <a:ext cx="12481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>
            <a:endCxn id="6" idx="1"/>
          </p:cNvCxnSpPr>
          <p:nvPr/>
        </p:nvCxnSpPr>
        <p:spPr>
          <a:xfrm>
            <a:off x="2123728" y="3997625"/>
            <a:ext cx="12528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>
            <a:endCxn id="5" idx="1"/>
          </p:cNvCxnSpPr>
          <p:nvPr/>
        </p:nvCxnSpPr>
        <p:spPr>
          <a:xfrm>
            <a:off x="2123728" y="3438292"/>
            <a:ext cx="12481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etin kutusu 1"/>
          <p:cNvSpPr txBox="1"/>
          <p:nvPr/>
        </p:nvSpPr>
        <p:spPr>
          <a:xfrm>
            <a:off x="6037708" y="325362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%18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6037708" y="380274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%18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6078409" y="440098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%18</a:t>
            </a:r>
            <a:endParaRPr lang="tr-TR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6078409" y="49818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%18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6037708" y="5543574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%18</a:t>
            </a:r>
          </a:p>
          <a:p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6361744" y="246583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%10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45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Bu harekette ana operasyon şirketimiz PEMBE Ltd. Şti. </a:t>
            </a:r>
            <a:r>
              <a:rPr lang="tr-TR" sz="3600" dirty="0" err="1"/>
              <a:t>dir</a:t>
            </a:r>
            <a:r>
              <a:rPr lang="tr-TR" sz="3600" dirty="0"/>
              <a:t>.</a:t>
            </a:r>
          </a:p>
          <a:p>
            <a:r>
              <a:rPr lang="tr-TR" sz="3600" dirty="0"/>
              <a:t>Söz konusu şirketimiz ilk etapta çok önemli üç ana konuda faaliyet ve organizasyonlarını yoğunlaştırmıştır.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tr-TR" dirty="0" smtClean="0"/>
              <a:t>Stratejik Odak</a:t>
            </a:r>
            <a:br>
              <a:rPr lang="tr-TR" dirty="0" smtClean="0"/>
            </a:br>
            <a:r>
              <a:rPr lang="tr-TR" sz="4400" dirty="0" smtClean="0"/>
              <a:t>(TEV-H 1, 5 ve 7 maddeler)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98090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Pazar </a:t>
            </a:r>
            <a:r>
              <a:rPr lang="tr-TR" dirty="0"/>
              <a:t>büyüklüğü yaklaşık 2 milyar TL, her yıl % 5 artan bir yapıda</a:t>
            </a:r>
            <a:r>
              <a:rPr lang="tr-TR" dirty="0" smtClean="0"/>
              <a:t>, (Bina sayısı % 5, Daire sayısı % 10 artmakta)</a:t>
            </a:r>
            <a:endParaRPr lang="tr-TR" dirty="0"/>
          </a:p>
          <a:p>
            <a:r>
              <a:rPr lang="tr-TR" dirty="0" smtClean="0"/>
              <a:t>2 </a:t>
            </a:r>
            <a:r>
              <a:rPr lang="tr-TR" dirty="0"/>
              <a:t>Mayıs 2017 yılına kadar yaklaşık 10 milyon bina bu belgeyi almazsa, binalarda bulunan daireler veya binalar, alınıp-satılamayacak ve kiraya verilemeyecek</a:t>
            </a:r>
            <a:r>
              <a:rPr lang="tr-TR" dirty="0" smtClean="0"/>
              <a:t>.</a:t>
            </a:r>
          </a:p>
          <a:p>
            <a:r>
              <a:rPr lang="tr-TR" dirty="0" smtClean="0"/>
              <a:t>2016 yılında tapu dairelerinde yaklaşık 1 milyon daire işlem gördü. Kiralama ise bunun çok daha fazlasıdır.</a:t>
            </a:r>
            <a:endParaRPr lang="tr-TR" dirty="0"/>
          </a:p>
          <a:p>
            <a:r>
              <a:rPr lang="tr-TR" dirty="0" smtClean="0"/>
              <a:t>Akabinde </a:t>
            </a:r>
            <a:r>
              <a:rPr lang="tr-TR" dirty="0"/>
              <a:t>yeni çıkacak yasal mevzuata göre A, B ve C sınıfı yani yeşil bina statüsüne giremeyen binalara elektrik, su, doğalgaz ve vergilerde daha fazla mali külfet binecek.</a:t>
            </a:r>
          </a:p>
          <a:p>
            <a:r>
              <a:rPr lang="tr-TR" dirty="0" smtClean="0"/>
              <a:t>Ocak </a:t>
            </a:r>
            <a:r>
              <a:rPr lang="tr-TR" dirty="0"/>
              <a:t>2017 tarihinde yaklaşık 42 firma Enerji Verimlilik (EVD) Şirketi olabilmek için başvurdu.</a:t>
            </a:r>
          </a:p>
          <a:p>
            <a:r>
              <a:rPr lang="tr-TR" dirty="0" smtClean="0"/>
              <a:t>Biz </a:t>
            </a:r>
            <a:r>
              <a:rPr lang="tr-TR" dirty="0"/>
              <a:t>halen EVD olan bir şirketin en organize ve etkili bayisiyiz.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130652"/>
          </a:xfrm>
        </p:spPr>
        <p:txBody>
          <a:bodyPr/>
          <a:lstStyle/>
          <a:p>
            <a:pPr lvl="0"/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000" b="1" dirty="0" smtClean="0"/>
              <a:t>1- Enerji </a:t>
            </a:r>
            <a:r>
              <a:rPr lang="tr-TR" sz="4000" b="1" dirty="0"/>
              <a:t>Kimlik Belgesi (EKB)</a:t>
            </a:r>
            <a:r>
              <a:rPr lang="tr-TR" sz="4400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244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132856"/>
            <a:ext cx="8820472" cy="472514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sz="2600" dirty="0" smtClean="0"/>
              <a:t>Pazar </a:t>
            </a:r>
            <a:r>
              <a:rPr lang="tr-TR" sz="2600" dirty="0"/>
              <a:t>büyüklüğü yaklaşık 500 milyar TL </a:t>
            </a:r>
            <a:endParaRPr lang="tr-TR" sz="2600" dirty="0" smtClean="0"/>
          </a:p>
          <a:p>
            <a:pPr marL="0" indent="0" algn="ctr">
              <a:buNone/>
            </a:pPr>
            <a:r>
              <a:rPr lang="tr-TR" sz="2600" dirty="0"/>
              <a:t> </a:t>
            </a:r>
            <a:r>
              <a:rPr lang="tr-TR" sz="2600" dirty="0" smtClean="0"/>
              <a:t>       (</a:t>
            </a:r>
            <a:r>
              <a:rPr lang="tr-TR" sz="2600" dirty="0"/>
              <a:t>50.000 TL/1 Bina x 10 Milyon Bina)</a:t>
            </a:r>
          </a:p>
          <a:p>
            <a:pPr marL="0" indent="0" algn="ctr">
              <a:buNone/>
            </a:pPr>
            <a:r>
              <a:rPr lang="tr-TR" sz="2600" dirty="0" smtClean="0"/>
              <a:t>(</a:t>
            </a:r>
            <a:r>
              <a:rPr lang="tr-TR" sz="2600" dirty="0"/>
              <a:t>Ülkemizin 2023 yılı hedefi 10 milyon yalıtımlı ve </a:t>
            </a:r>
            <a:r>
              <a:rPr lang="tr-TR" sz="2600" dirty="0" err="1"/>
              <a:t>EKB’li</a:t>
            </a:r>
            <a:r>
              <a:rPr lang="tr-TR" sz="2600" dirty="0"/>
              <a:t> bina)</a:t>
            </a:r>
          </a:p>
          <a:p>
            <a:pPr lvl="1"/>
            <a:r>
              <a:rPr lang="tr-TR" sz="2600" b="1" dirty="0" smtClean="0"/>
              <a:t>A- </a:t>
            </a:r>
            <a:r>
              <a:rPr lang="tr-TR" sz="2600" b="1" dirty="0" err="1" smtClean="0"/>
              <a:t>Isollat</a:t>
            </a:r>
            <a:r>
              <a:rPr lang="tr-TR" sz="2600" b="1" dirty="0" smtClean="0"/>
              <a:t> </a:t>
            </a:r>
            <a:r>
              <a:rPr lang="tr-TR" sz="2600" b="1" dirty="0"/>
              <a:t>Yalıtım Boyası </a:t>
            </a:r>
            <a:r>
              <a:rPr lang="tr-TR" sz="2600" dirty="0"/>
              <a:t>(Sanayi-Konut uygulamaları</a:t>
            </a:r>
            <a:r>
              <a:rPr lang="tr-TR" sz="2600" dirty="0" smtClean="0"/>
              <a:t>)</a:t>
            </a:r>
            <a:endParaRPr lang="tr-TR" sz="2600" dirty="0"/>
          </a:p>
          <a:p>
            <a:pPr lvl="2"/>
            <a:r>
              <a:rPr lang="tr-TR" sz="2600" dirty="0"/>
              <a:t>Bilinen klasik yalıtım malzemelerinden EPS, XPS, Taş Yünü, Cam Yünü vb. çok daha fonksiyonel ve üstün bir yalıtım malzemesidir.</a:t>
            </a:r>
          </a:p>
          <a:p>
            <a:pPr lvl="2"/>
            <a:r>
              <a:rPr lang="tr-TR" sz="2600" dirty="0"/>
              <a:t>1 mm kalınlıkta uygulandığında yaklaşık 5 cm taş yününün yalıtımını sağlar.</a:t>
            </a:r>
          </a:p>
          <a:p>
            <a:pPr lvl="2"/>
            <a:r>
              <a:rPr lang="tr-TR" sz="2600" dirty="0"/>
              <a:t>Tamamen zararsız ve su bazlıdır.</a:t>
            </a:r>
          </a:p>
          <a:p>
            <a:pPr lvl="2"/>
            <a:r>
              <a:rPr lang="tr-TR" sz="2600" dirty="0"/>
              <a:t>Nem, ses vb. yalıtımını da ekstra olarak sağlar</a:t>
            </a:r>
            <a:r>
              <a:rPr lang="tr-TR" sz="2600" dirty="0" smtClean="0"/>
              <a:t>.</a:t>
            </a:r>
          </a:p>
          <a:p>
            <a:pPr lvl="1"/>
            <a:r>
              <a:rPr lang="tr-TR" sz="2600" b="1" dirty="0" smtClean="0"/>
              <a:t>B- </a:t>
            </a:r>
            <a:r>
              <a:rPr lang="tr-TR" sz="2600" b="1" dirty="0" err="1" smtClean="0"/>
              <a:t>Plamkor</a:t>
            </a:r>
            <a:r>
              <a:rPr lang="tr-TR" sz="2600" b="1" dirty="0" smtClean="0"/>
              <a:t> </a:t>
            </a:r>
            <a:r>
              <a:rPr lang="tr-TR" sz="2600" b="1" dirty="0"/>
              <a:t>Yangın Koruma Boyası</a:t>
            </a:r>
          </a:p>
          <a:p>
            <a:pPr lvl="2"/>
            <a:r>
              <a:rPr lang="tr-TR" sz="2600" dirty="0"/>
              <a:t>1300</a:t>
            </a:r>
            <a:r>
              <a:rPr lang="tr-TR" sz="2600" baseline="30000" dirty="0"/>
              <a:t>0 </a:t>
            </a:r>
            <a:r>
              <a:rPr lang="tr-TR" sz="2600" dirty="0"/>
              <a:t>C direkt aleve 120 dakika (2 saat) dayanır.</a:t>
            </a:r>
          </a:p>
          <a:p>
            <a:pPr lvl="2"/>
            <a:r>
              <a:rPr lang="tr-TR" sz="2600" dirty="0"/>
              <a:t>Her zemine uygulanabilir.</a:t>
            </a:r>
          </a:p>
          <a:p>
            <a:pPr lvl="2"/>
            <a:r>
              <a:rPr lang="tr-TR" sz="2600" dirty="0"/>
              <a:t>Su ve sentetik bazlı iki türdür. </a:t>
            </a:r>
          </a:p>
          <a:p>
            <a:pPr marL="777240" lvl="2" indent="0"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NOT: </a:t>
            </a:r>
            <a:r>
              <a:rPr lang="tr-TR" sz="2600" b="1" dirty="0" smtClean="0"/>
              <a:t>Bu iki konuda % 100 uluslararası patentli yerli boya üretim çalışmalarımız son aşamadadır. (Asgari hedef seramik kürecikler üretildi ancak KOSGEB projesi engellendi)</a:t>
            </a:r>
            <a:endParaRPr lang="tr-TR" sz="2600" b="1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770612"/>
          </a:xfrm>
        </p:spPr>
        <p:txBody>
          <a:bodyPr/>
          <a:lstStyle/>
          <a:p>
            <a:pPr lvl="0"/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b="1" dirty="0" smtClean="0"/>
              <a:t>2- Nano teknolojik özel boyalar </a:t>
            </a:r>
            <a:r>
              <a:rPr lang="tr-TR" sz="4800" dirty="0" smtClean="0"/>
              <a:t/>
            </a:r>
            <a:br>
              <a:rPr lang="tr-TR" sz="4800" dirty="0" smtClean="0"/>
            </a:b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1619672" y="1052736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/>
              <a:t> Bina/Site Yalıtım </a:t>
            </a:r>
          </a:p>
          <a:p>
            <a:pPr algn="ctr"/>
            <a:r>
              <a:rPr lang="tr-TR" sz="2000" b="1" dirty="0"/>
              <a:t>(Sanayi uygulamaları hariç)</a:t>
            </a:r>
          </a:p>
        </p:txBody>
      </p:sp>
    </p:spTree>
    <p:extLst>
      <p:ext uri="{BB962C8B-B14F-4D97-AF65-F5344CB8AC3E}">
        <p14:creationId xmlns:p14="http://schemas.microsoft.com/office/powerpoint/2010/main" val="225291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Pazar büyüklüğü yaklaşık 1 milyar </a:t>
            </a:r>
            <a:r>
              <a:rPr lang="tr-TR" dirty="0" smtClean="0"/>
              <a:t>TL</a:t>
            </a:r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ve benzeri konularda fayda sağlayabilmek için 81 il ve 1000 ilçede bir hiyerarşik organizasyon şeması oluşturulmuştur.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Şekerbank ile tüm bu konuları içeren bir kredi kampanyası sözleşmesi imzalanmıştır.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10.000.000 sabit ve 6.300.000 Euro bayilik/temsilcilik toplam 16.000.000 Euro bütçeyle bu konu en kısa zamanda </a:t>
            </a:r>
            <a:r>
              <a:rPr lang="tr-TR" dirty="0" smtClean="0"/>
              <a:t>tüm ülkede hayata </a:t>
            </a:r>
            <a:r>
              <a:rPr lang="tr-TR" dirty="0"/>
              <a:t>geçirilecektir.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/>
              <a:t>3- Bina/Site </a:t>
            </a:r>
            <a:r>
              <a:rPr lang="tr-TR" sz="3600" b="1" dirty="0"/>
              <a:t>Kazan dönüşüm işleri </a:t>
            </a:r>
          </a:p>
        </p:txBody>
      </p:sp>
    </p:spTree>
    <p:extLst>
      <p:ext uri="{BB962C8B-B14F-4D97-AF65-F5344CB8AC3E}">
        <p14:creationId xmlns:p14="http://schemas.microsoft.com/office/powerpoint/2010/main" val="357012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344816" cy="1731982"/>
          </a:xfrm>
        </p:spPr>
        <p:txBody>
          <a:bodyPr/>
          <a:lstStyle/>
          <a:p>
            <a:r>
              <a:rPr lang="tr-TR" sz="2800" dirty="0" smtClean="0"/>
              <a:t>TÜRKİYE VERİMLİLİK HAREKETİ KAPSAMINDA </a:t>
            </a:r>
            <a:br>
              <a:rPr lang="tr-TR" sz="2800" dirty="0" smtClean="0"/>
            </a:br>
            <a:r>
              <a:rPr lang="tr-TR" sz="2800" dirty="0" smtClean="0"/>
              <a:t>ENERJİ KİMLİK BELGESİ (EKB)</a:t>
            </a:r>
            <a:endParaRPr lang="en-US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5616" y="3767862"/>
            <a:ext cx="6912768" cy="210941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5627 sayılı Enerji Verimliliği Kanunu ile bu kanuna göre çıkarılan BEP yönetmeliği ve </a:t>
            </a:r>
            <a:r>
              <a:rPr lang="tr-TR" dirty="0" smtClean="0">
                <a:effectLst/>
                <a:latin typeface="Times New Roman"/>
                <a:ea typeface="Calibri"/>
              </a:rPr>
              <a:t>25.02.2012 </a:t>
            </a:r>
            <a:r>
              <a:rPr lang="tr-TR" dirty="0">
                <a:effectLst/>
                <a:latin typeface="Times New Roman"/>
                <a:ea typeface="Calibri"/>
              </a:rPr>
              <a:t>tarih ve 28215 sayılı Resmi Gazete’ de yayımlanan </a:t>
            </a:r>
            <a:r>
              <a:rPr lang="tr-TR" b="1" dirty="0">
                <a:effectLst/>
                <a:latin typeface="Times New Roman"/>
                <a:ea typeface="Calibri"/>
              </a:rPr>
              <a:t>Yüksek Planlama Kurulu</a:t>
            </a:r>
            <a:r>
              <a:rPr lang="tr-TR" dirty="0">
                <a:effectLst/>
                <a:latin typeface="Times New Roman"/>
                <a:ea typeface="Calibri"/>
              </a:rPr>
              <a:t> Enerji Verimliliği (2012-2023) </a:t>
            </a:r>
            <a:r>
              <a:rPr lang="tr-TR" dirty="0" smtClean="0">
                <a:effectLst/>
                <a:latin typeface="Times New Roman"/>
                <a:ea typeface="Calibri"/>
              </a:rPr>
              <a:t>Strateji </a:t>
            </a:r>
            <a:r>
              <a:rPr lang="tr-TR" dirty="0">
                <a:effectLst/>
                <a:latin typeface="Times New Roman"/>
                <a:ea typeface="Calibri"/>
              </a:rPr>
              <a:t>Belgesi </a:t>
            </a:r>
            <a:r>
              <a:rPr lang="tr-TR" dirty="0" smtClean="0">
                <a:effectLst/>
                <a:latin typeface="Times New Roman"/>
                <a:ea typeface="Calibri"/>
              </a:rPr>
              <a:t>  </a:t>
            </a:r>
            <a:r>
              <a:rPr lang="tr-TR" dirty="0" smtClean="0"/>
              <a:t>gereği 02 Mayıs 2017 tarihinden sonra oluşan, ilgili Bakanlıklar, </a:t>
            </a:r>
            <a:r>
              <a:rPr lang="tr-TR" dirty="0"/>
              <a:t>V</a:t>
            </a:r>
            <a:r>
              <a:rPr lang="tr-TR" dirty="0" smtClean="0"/>
              <a:t>atandaş ve EVD şirketlerinin mağduriyetlerinin giderilmesi modeli 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36904" cy="1054250"/>
          </a:xfrm>
        </p:spPr>
        <p:txBody>
          <a:bodyPr/>
          <a:lstStyle/>
          <a:p>
            <a:r>
              <a:rPr lang="tr-TR" sz="2400" b="1" dirty="0" smtClean="0"/>
              <a:t>ENERJİ KİMLİK BELGESİ  (EKB)</a:t>
            </a:r>
            <a:br>
              <a:rPr lang="tr-TR" sz="2400" b="1" dirty="0" smtClean="0"/>
            </a:br>
            <a:r>
              <a:rPr lang="tr-TR" sz="2400" b="1" dirty="0" smtClean="0"/>
              <a:t>KRİZİ ÖNLEME MODELİ</a:t>
            </a:r>
            <a:endParaRPr lang="en-US" sz="24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3001895" y="3902999"/>
            <a:ext cx="10801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PEMBE Ltd. Şti.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7408122" y="3079591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5398590" y="5097684"/>
            <a:ext cx="15740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Tapu Genel Müdürlüğü</a:t>
            </a:r>
            <a:endParaRPr lang="en-US" dirty="0"/>
          </a:p>
        </p:txBody>
      </p:sp>
      <p:sp>
        <p:nvSpPr>
          <p:cNvPr id="9" name="Metin kutusu 8"/>
          <p:cNvSpPr txBox="1"/>
          <p:nvPr/>
        </p:nvSpPr>
        <p:spPr>
          <a:xfrm>
            <a:off x="5387814" y="3922685"/>
            <a:ext cx="140034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PTT Genel Müdürlüğü</a:t>
            </a:r>
            <a:endParaRPr lang="en-US" dirty="0"/>
          </a:p>
        </p:txBody>
      </p:sp>
      <p:sp>
        <p:nvSpPr>
          <p:cNvPr id="10" name="Metin kutusu 9"/>
          <p:cNvSpPr txBox="1"/>
          <p:nvPr/>
        </p:nvSpPr>
        <p:spPr>
          <a:xfrm>
            <a:off x="2551845" y="5097183"/>
            <a:ext cx="216024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TC. Çevre ve Şehircilik Bakanlığı</a:t>
            </a:r>
            <a:endParaRPr lang="en-US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2371825" y="2610758"/>
            <a:ext cx="23402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TC. Enerji ve Tabii Kaynaklar Bakanlığı</a:t>
            </a:r>
            <a:endParaRPr lang="en-US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899592" y="3922686"/>
            <a:ext cx="122413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EVD Şirketleri</a:t>
            </a:r>
            <a:endParaRPr lang="en-US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3419872" y="3276775"/>
            <a:ext cx="0" cy="645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V="1">
            <a:off x="3631965" y="3257089"/>
            <a:ext cx="0" cy="645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2123728" y="4149080"/>
            <a:ext cx="8781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2123728" y="4259889"/>
            <a:ext cx="8781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>
            <a:off x="4092791" y="4149080"/>
            <a:ext cx="1305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/>
          <p:nvPr/>
        </p:nvCxnSpPr>
        <p:spPr>
          <a:xfrm flipH="1">
            <a:off x="4092791" y="4259889"/>
            <a:ext cx="1305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>
            <a:off x="5975226" y="3441755"/>
            <a:ext cx="0" cy="480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V="1">
            <a:off x="6156176" y="3441755"/>
            <a:ext cx="0" cy="480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>
            <a:off x="3416819" y="4569017"/>
            <a:ext cx="0" cy="548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Ok Bağlayıcısı 36"/>
          <p:cNvCxnSpPr>
            <a:stCxn id="10" idx="0"/>
          </p:cNvCxnSpPr>
          <p:nvPr/>
        </p:nvCxnSpPr>
        <p:spPr>
          <a:xfrm flipV="1">
            <a:off x="3631965" y="4569017"/>
            <a:ext cx="0" cy="528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>
            <a:off x="5975226" y="4569016"/>
            <a:ext cx="0" cy="528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V="1">
            <a:off x="6156176" y="4569017"/>
            <a:ext cx="0" cy="548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899592" y="35560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6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2365006" y="224752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2551845" y="472785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5" name="Metin kutusu 44"/>
          <p:cNvSpPr txBox="1"/>
          <p:nvPr/>
        </p:nvSpPr>
        <p:spPr>
          <a:xfrm>
            <a:off x="3001895" y="35471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Metin kutusu 45"/>
          <p:cNvSpPr txBox="1"/>
          <p:nvPr/>
        </p:nvSpPr>
        <p:spPr>
          <a:xfrm>
            <a:off x="5387814" y="35533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387814" y="47283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5398590" y="269573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7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5363158" y="3065066"/>
            <a:ext cx="136908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Şekerbank</a:t>
            </a:r>
            <a:endParaRPr lang="en-US" dirty="0"/>
          </a:p>
        </p:txBody>
      </p:sp>
      <p:cxnSp>
        <p:nvCxnSpPr>
          <p:cNvPr id="52" name="Düz Ok Bağlayıcısı 51"/>
          <p:cNvCxnSpPr>
            <a:stCxn id="50" idx="3"/>
            <a:endCxn id="6" idx="1"/>
          </p:cNvCxnSpPr>
          <p:nvPr/>
        </p:nvCxnSpPr>
        <p:spPr>
          <a:xfrm>
            <a:off x="6732240" y="3249732"/>
            <a:ext cx="675882" cy="14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Düz Ok Bağlayıcısı 53"/>
          <p:cNvCxnSpPr/>
          <p:nvPr/>
        </p:nvCxnSpPr>
        <p:spPr>
          <a:xfrm flipH="1">
            <a:off x="6732241" y="3359009"/>
            <a:ext cx="67588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Düz Ok Bağlayıcısı 58"/>
          <p:cNvCxnSpPr>
            <a:endCxn id="50" idx="1"/>
          </p:cNvCxnSpPr>
          <p:nvPr/>
        </p:nvCxnSpPr>
        <p:spPr>
          <a:xfrm flipV="1">
            <a:off x="3923928" y="3249732"/>
            <a:ext cx="1439230" cy="653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Düz Ok Bağlayıcısı 61"/>
          <p:cNvCxnSpPr/>
          <p:nvPr/>
        </p:nvCxnSpPr>
        <p:spPr>
          <a:xfrm flipH="1">
            <a:off x="4092791" y="3434398"/>
            <a:ext cx="1270367" cy="570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etin kutusu 33"/>
          <p:cNvSpPr txBox="1"/>
          <p:nvPr/>
        </p:nvSpPr>
        <p:spPr>
          <a:xfrm>
            <a:off x="7408122" y="4005064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cxnSp>
        <p:nvCxnSpPr>
          <p:cNvPr id="36" name="Düz Ok Bağlayıcısı 35"/>
          <p:cNvCxnSpPr/>
          <p:nvPr/>
        </p:nvCxnSpPr>
        <p:spPr>
          <a:xfrm>
            <a:off x="6814261" y="4149080"/>
            <a:ext cx="59386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/>
          <p:cNvCxnSpPr/>
          <p:nvPr/>
        </p:nvCxnSpPr>
        <p:spPr>
          <a:xfrm flipH="1">
            <a:off x="6814261" y="4284482"/>
            <a:ext cx="5938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Metin kutusu 39"/>
          <p:cNvSpPr txBox="1"/>
          <p:nvPr/>
        </p:nvSpPr>
        <p:spPr>
          <a:xfrm>
            <a:off x="7408122" y="5228920"/>
            <a:ext cx="122413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Vatandaş</a:t>
            </a:r>
            <a:endParaRPr lang="en-US" b="1" dirty="0"/>
          </a:p>
        </p:txBody>
      </p:sp>
      <p:cxnSp>
        <p:nvCxnSpPr>
          <p:cNvPr id="48" name="Düz Ok Bağlayıcısı 47"/>
          <p:cNvCxnSpPr/>
          <p:nvPr/>
        </p:nvCxnSpPr>
        <p:spPr>
          <a:xfrm>
            <a:off x="6952550" y="5406324"/>
            <a:ext cx="4555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Düz Ok Bağlayıcısı 50"/>
          <p:cNvCxnSpPr/>
          <p:nvPr/>
        </p:nvCxnSpPr>
        <p:spPr>
          <a:xfrm flipH="1">
            <a:off x="6952553" y="5515601"/>
            <a:ext cx="4555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Metin kutusu 52"/>
          <p:cNvSpPr txBox="1"/>
          <p:nvPr/>
        </p:nvSpPr>
        <p:spPr>
          <a:xfrm>
            <a:off x="7308304" y="4648434"/>
            <a:ext cx="132395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Belediyeler</a:t>
            </a:r>
            <a:endParaRPr lang="en-US" dirty="0"/>
          </a:p>
        </p:txBody>
      </p:sp>
      <p:cxnSp>
        <p:nvCxnSpPr>
          <p:cNvPr id="31" name="Düz Ok Bağlayıcısı 30"/>
          <p:cNvCxnSpPr/>
          <p:nvPr/>
        </p:nvCxnSpPr>
        <p:spPr>
          <a:xfrm>
            <a:off x="7812360" y="4374396"/>
            <a:ext cx="0" cy="27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Düz Ok Bağlayıcısı 32"/>
          <p:cNvCxnSpPr/>
          <p:nvPr/>
        </p:nvCxnSpPr>
        <p:spPr>
          <a:xfrm flipV="1">
            <a:off x="8172400" y="4374396"/>
            <a:ext cx="0" cy="274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1763688" y="4569017"/>
            <a:ext cx="781338" cy="6599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 flipH="1" flipV="1">
            <a:off x="1403648" y="4549330"/>
            <a:ext cx="1159163" cy="104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V="1">
            <a:off x="1763688" y="3276775"/>
            <a:ext cx="781338" cy="64864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>
            <a:off x="1403648" y="3065066"/>
            <a:ext cx="968177" cy="86035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4712085" y="5598252"/>
            <a:ext cx="6510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>
            <a:stCxn id="8" idx="1"/>
            <a:endCxn id="10" idx="3"/>
          </p:cNvCxnSpPr>
          <p:nvPr/>
        </p:nvCxnSpPr>
        <p:spPr>
          <a:xfrm flipH="1" flipV="1">
            <a:off x="4712085" y="5420349"/>
            <a:ext cx="686505" cy="5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Metin kutusu 54"/>
          <p:cNvSpPr txBox="1"/>
          <p:nvPr/>
        </p:nvSpPr>
        <p:spPr>
          <a:xfrm>
            <a:off x="7408122" y="5746465"/>
            <a:ext cx="1224136" cy="2462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000" b="1" dirty="0" smtClean="0">
                <a:solidFill>
                  <a:srgbClr val="FF0000"/>
                </a:solidFill>
              </a:rPr>
              <a:t>Başlangıç noktası</a:t>
            </a:r>
            <a:endParaRPr lang="en-US" sz="1000" b="1" dirty="0">
              <a:solidFill>
                <a:srgbClr val="FF0000"/>
              </a:solidFill>
            </a:endParaRPr>
          </a:p>
        </p:txBody>
      </p:sp>
      <p:cxnSp>
        <p:nvCxnSpPr>
          <p:cNvPr id="19" name="Düz Ok Bağlayıcısı 18"/>
          <p:cNvCxnSpPr/>
          <p:nvPr/>
        </p:nvCxnSpPr>
        <p:spPr>
          <a:xfrm>
            <a:off x="4092791" y="4511415"/>
            <a:ext cx="1305799" cy="586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/>
          <p:cNvCxnSpPr/>
          <p:nvPr/>
        </p:nvCxnSpPr>
        <p:spPr>
          <a:xfrm flipH="1" flipV="1">
            <a:off x="3923928" y="4569017"/>
            <a:ext cx="1474662" cy="6599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1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71595" y="260648"/>
            <a:ext cx="7756263" cy="842620"/>
          </a:xfrm>
        </p:spPr>
        <p:txBody>
          <a:bodyPr/>
          <a:lstStyle/>
          <a:p>
            <a:r>
              <a:rPr lang="tr-TR" sz="4000" dirty="0" smtClean="0"/>
              <a:t>PEMBE EKB ORGANİZASYON</a:t>
            </a:r>
            <a:endParaRPr lang="tr-TR" sz="40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3635897" y="2114320"/>
            <a:ext cx="17630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/>
              <a:t>Şirket Müdürü</a:t>
            </a:r>
            <a:endParaRPr lang="en-US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539552" y="3847960"/>
            <a:ext cx="172819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Gelen Evrak Şefi</a:t>
            </a:r>
            <a:endParaRPr lang="en-US" sz="16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2483768" y="3839257"/>
            <a:ext cx="197509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/>
              <a:t>Evrak Dağıtım Şefi</a:t>
            </a:r>
            <a:endParaRPr lang="en-US" sz="16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4644008" y="3839022"/>
            <a:ext cx="194535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/>
              <a:t>Evrak İşleme </a:t>
            </a:r>
            <a:r>
              <a:rPr lang="tr-TR" sz="1600" dirty="0" smtClean="0"/>
              <a:t>Şefi</a:t>
            </a:r>
            <a:endParaRPr lang="en-US" sz="16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6804248" y="3834611"/>
            <a:ext cx="1783118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Giden Evrak Şefi</a:t>
            </a:r>
            <a:endParaRPr lang="en-US" sz="16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3635897" y="2745262"/>
            <a:ext cx="17630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EKB Direktörü</a:t>
            </a:r>
            <a:endParaRPr lang="en-US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39552" y="4253261"/>
            <a:ext cx="1728192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</a:t>
            </a:r>
            <a:r>
              <a:rPr lang="tr-TR" sz="1200" b="1" dirty="0" smtClean="0"/>
              <a:t>GÖREVLERİ 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EKB Kargo Teslim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Geliş Sırasına göre tüm evrak kayıt, tasnif ve kodlama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</a:t>
            </a:r>
            <a:r>
              <a:rPr lang="tr-TR" sz="1200" dirty="0"/>
              <a:t>den gelen EKB teslim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mutabakat listelerini alma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Ozalit vb. </a:t>
            </a:r>
            <a:r>
              <a:rPr lang="tr-TR" sz="1200" dirty="0" err="1" smtClean="0"/>
              <a:t>lerin</a:t>
            </a:r>
            <a:r>
              <a:rPr lang="tr-TR" sz="1200" dirty="0" smtClean="0"/>
              <a:t> CD ye aktarılmışlarını teslim alma.</a:t>
            </a:r>
            <a:endParaRPr lang="en-US" sz="1200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483768" y="4239548"/>
            <a:ext cx="1975097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  </a:t>
            </a:r>
            <a:r>
              <a:rPr lang="tr-TR" sz="1200" b="1" dirty="0" smtClean="0"/>
              <a:t>GÖREVLERİ 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Evrak kontrol ve eksiklik takip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EVD-EKB kontrol ve eksiklik takip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 Mutabakat listeleri kontrol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Bina-Site Bilgi formu ön inceleme ve EKB, yalıtım, Kazan, güçlendirme talepleri tasnifi.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Ozalit CD aktarım işi.</a:t>
            </a:r>
            <a:endParaRPr lang="en-US" sz="12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4635258" y="4253261"/>
            <a:ext cx="1954104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</a:t>
            </a:r>
            <a:r>
              <a:rPr lang="tr-TR" sz="1200" b="1" dirty="0" smtClean="0"/>
              <a:t>GÖREVLERİ 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Gelen PTT-EKB Evrak belgelerini kontrol ve sisteme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err="1" smtClean="0"/>
              <a:t>EVD’ler</a:t>
            </a:r>
            <a:r>
              <a:rPr lang="tr-TR" sz="1200" dirty="0" smtClean="0"/>
              <a:t> den gelen </a:t>
            </a:r>
            <a:r>
              <a:rPr lang="tr-TR" sz="1200" dirty="0" err="1" smtClean="0"/>
              <a:t>EKB’leri</a:t>
            </a:r>
            <a:r>
              <a:rPr lang="tr-TR" sz="1200" dirty="0" smtClean="0"/>
              <a:t> sis.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/>
              <a:t>PTT-EKB Eksik </a:t>
            </a:r>
            <a:r>
              <a:rPr lang="tr-TR" sz="1200" dirty="0" smtClean="0"/>
              <a:t>Evrak ve/veya Ücret </a:t>
            </a:r>
            <a:r>
              <a:rPr lang="tr-TR" sz="1200" dirty="0"/>
              <a:t>isteme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Şirketlerine göre evrak ayırma ve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Talepleri sis. Aktarım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>
                <a:solidFill>
                  <a:srgbClr val="0070C0"/>
                </a:solidFill>
              </a:rPr>
              <a:t>Yazılım, Brüt alan kont.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6804248" y="4253261"/>
            <a:ext cx="1783118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 </a:t>
            </a:r>
            <a:r>
              <a:rPr lang="tr-TR" sz="1200" b="1" dirty="0" smtClean="0"/>
              <a:t>GÖREVLERİ(2)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 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müşteriye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EVD-EKB Eksiklik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PTT-EKB Eksik Evrak müşteriye gönderim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sz="1200" dirty="0" smtClean="0"/>
              <a:t>Sistem ve fiziki Arşiv oluşturma-işleme ve arşiv kontrol</a:t>
            </a:r>
            <a:endParaRPr lang="en-US" sz="1200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5963067" y="3142328"/>
            <a:ext cx="2619751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PTT Banka İşlemleri Şefi</a:t>
            </a:r>
            <a:endParaRPr lang="en-US" sz="1600" dirty="0"/>
          </a:p>
        </p:txBody>
      </p:sp>
      <p:cxnSp>
        <p:nvCxnSpPr>
          <p:cNvPr id="16" name="Düz Ok Bağlayıcısı 15"/>
          <p:cNvCxnSpPr>
            <a:stCxn id="4" idx="2"/>
            <a:endCxn id="9" idx="0"/>
          </p:cNvCxnSpPr>
          <p:nvPr/>
        </p:nvCxnSpPr>
        <p:spPr>
          <a:xfrm>
            <a:off x="4517426" y="2483652"/>
            <a:ext cx="0" cy="261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>
            <a:stCxn id="9" idx="2"/>
          </p:cNvCxnSpPr>
          <p:nvPr/>
        </p:nvCxnSpPr>
        <p:spPr>
          <a:xfrm>
            <a:off x="4517426" y="3114594"/>
            <a:ext cx="0" cy="454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>
            <a:off x="4535996" y="3311605"/>
            <a:ext cx="14501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Bağlayıcı 21"/>
          <p:cNvCxnSpPr/>
          <p:nvPr/>
        </p:nvCxnSpPr>
        <p:spPr>
          <a:xfrm>
            <a:off x="1403648" y="3569339"/>
            <a:ext cx="6292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Ok Bağlayıcısı 23"/>
          <p:cNvCxnSpPr>
            <a:endCxn id="5" idx="0"/>
          </p:cNvCxnSpPr>
          <p:nvPr/>
        </p:nvCxnSpPr>
        <p:spPr>
          <a:xfrm>
            <a:off x="1403648" y="3569339"/>
            <a:ext cx="0" cy="27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>
            <a:endCxn id="6" idx="0"/>
          </p:cNvCxnSpPr>
          <p:nvPr/>
        </p:nvCxnSpPr>
        <p:spPr>
          <a:xfrm>
            <a:off x="3471316" y="3569339"/>
            <a:ext cx="1" cy="2699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endCxn id="7" idx="0"/>
          </p:cNvCxnSpPr>
          <p:nvPr/>
        </p:nvCxnSpPr>
        <p:spPr>
          <a:xfrm>
            <a:off x="5616685" y="3569339"/>
            <a:ext cx="0" cy="2696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>
            <a:endCxn id="8" idx="0"/>
          </p:cNvCxnSpPr>
          <p:nvPr/>
        </p:nvCxnSpPr>
        <p:spPr>
          <a:xfrm>
            <a:off x="7695807" y="3569339"/>
            <a:ext cx="0" cy="265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etin kutusu 22"/>
          <p:cNvSpPr txBox="1"/>
          <p:nvPr/>
        </p:nvSpPr>
        <p:spPr>
          <a:xfrm>
            <a:off x="5963067" y="2050671"/>
            <a:ext cx="2609296" cy="10464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400" b="1" dirty="0" smtClean="0"/>
              <a:t>Görevleri: (2) </a:t>
            </a:r>
            <a:r>
              <a:rPr lang="tr-TR" sz="1400" dirty="0" smtClean="0"/>
              <a:t>EKB işlerini </a:t>
            </a:r>
            <a:r>
              <a:rPr lang="tr-TR" sz="1200" dirty="0" smtClean="0"/>
              <a:t>Çevre Şehircilik Bakanlığı ve Muhasebe servisiyle koordine.</a:t>
            </a:r>
          </a:p>
          <a:p>
            <a:r>
              <a:rPr lang="tr-TR" sz="1200" dirty="0" smtClean="0"/>
              <a:t>Her türlü kredi talebini kabul ve değerlendirme işleri.</a:t>
            </a:r>
            <a:endParaRPr lang="en-US" sz="1200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524026" y="2483652"/>
            <a:ext cx="2823838" cy="8925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Görevi:</a:t>
            </a:r>
            <a:r>
              <a:rPr lang="tr-TR" sz="1200" dirty="0" smtClean="0"/>
              <a:t> </a:t>
            </a:r>
          </a:p>
          <a:p>
            <a:r>
              <a:rPr lang="tr-TR" sz="1200" dirty="0" smtClean="0"/>
              <a:t>Tüm şirket ve EKB evrak işleri</a:t>
            </a:r>
          </a:p>
          <a:p>
            <a:r>
              <a:rPr lang="tr-TR" sz="1200" dirty="0" smtClean="0"/>
              <a:t>Tüm EKB banka işleri</a:t>
            </a:r>
          </a:p>
          <a:p>
            <a:r>
              <a:rPr lang="tr-TR" sz="1200" dirty="0" smtClean="0"/>
              <a:t>Muhasebe ve Enerji birimiyle koordine              </a:t>
            </a:r>
            <a:endParaRPr lang="en-US" sz="1200" dirty="0"/>
          </a:p>
        </p:txBody>
      </p:sp>
      <p:cxnSp>
        <p:nvCxnSpPr>
          <p:cNvPr id="31" name="Düz Ok Bağlayıcısı 30"/>
          <p:cNvCxnSpPr>
            <a:stCxn id="25" idx="3"/>
            <a:endCxn id="9" idx="1"/>
          </p:cNvCxnSpPr>
          <p:nvPr/>
        </p:nvCxnSpPr>
        <p:spPr>
          <a:xfrm>
            <a:off x="3347864" y="2929928"/>
            <a:ext cx="28803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ağ Ok 26"/>
          <p:cNvSpPr/>
          <p:nvPr/>
        </p:nvSpPr>
        <p:spPr>
          <a:xfrm>
            <a:off x="2267744" y="5153515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Sağ Ok 31"/>
          <p:cNvSpPr/>
          <p:nvPr/>
        </p:nvSpPr>
        <p:spPr>
          <a:xfrm>
            <a:off x="4427984" y="5144340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Sağ Ok 32"/>
          <p:cNvSpPr/>
          <p:nvPr/>
        </p:nvSpPr>
        <p:spPr>
          <a:xfrm>
            <a:off x="6580612" y="5128169"/>
            <a:ext cx="216024" cy="161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Metin kutusu 35"/>
          <p:cNvSpPr txBox="1"/>
          <p:nvPr/>
        </p:nvSpPr>
        <p:spPr>
          <a:xfrm>
            <a:off x="1001269" y="960983"/>
            <a:ext cx="69151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TOPLAM KADRO: </a:t>
            </a:r>
            <a:r>
              <a:rPr lang="tr-TR" dirty="0" smtClean="0"/>
              <a:t>17 kişi (Parantez içinde sayılar belirtilmiştir)</a:t>
            </a:r>
          </a:p>
          <a:p>
            <a:r>
              <a:rPr lang="tr-TR" sz="1600" dirty="0" smtClean="0"/>
              <a:t>Şirket Müdürü hariç</a:t>
            </a:r>
            <a:endParaRPr lang="tr-TR" sz="1600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557658" y="2050671"/>
            <a:ext cx="2790206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sz="1600" dirty="0"/>
              <a:t>Evrak İşleme </a:t>
            </a:r>
            <a:r>
              <a:rPr lang="tr-TR" sz="1600" dirty="0" smtClean="0"/>
              <a:t>Yazılımcı (</a:t>
            </a:r>
            <a:r>
              <a:rPr lang="tr-TR" sz="1600" b="1" dirty="0" smtClean="0"/>
              <a:t>1</a:t>
            </a:r>
            <a:r>
              <a:rPr lang="tr-TR" sz="16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2991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1347</TotalTime>
  <Words>810</Words>
  <Application>Microsoft Office PowerPoint</Application>
  <PresentationFormat>Ekran Gösterisi (4:3)</PresentationFormat>
  <Paragraphs>140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Cilt</vt:lpstr>
      <vt:lpstr>TÜRKİYE ENERJİ VERİMLİLİK HAREKETİ  (TEV-H)</vt:lpstr>
      <vt:lpstr>TEV-H ORGANİZASYONU</vt:lpstr>
      <vt:lpstr>Stratejik Odak (TEV-H 1, 5 ve 7 maddeler)</vt:lpstr>
      <vt:lpstr> 1- Enerji Kimlik Belgesi (EKB)  </vt:lpstr>
      <vt:lpstr> 2- Nano teknolojik özel boyalar  </vt:lpstr>
      <vt:lpstr>3- Bina/Site Kazan dönüşüm işleri </vt:lpstr>
      <vt:lpstr>TÜRKİYE VERİMLİLİK HAREKETİ KAPSAMINDA  ENERJİ KİMLİK BELGESİ (EKB)</vt:lpstr>
      <vt:lpstr>ENERJİ KİMLİK BELGESİ  (EKB) KRİZİ ÖNLEME MODELİ</vt:lpstr>
      <vt:lpstr>PEMBE EKB ORGANİZASYON</vt:lpstr>
      <vt:lpstr>ŞİRKET MÜDÜRÜ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VERİMLİLİK HAREKETİ KAPSAMINDA  ENERJİ KİMLİK BELGESİ (EKB)</dc:title>
  <dc:creator>NurtenKaya</dc:creator>
  <cp:lastModifiedBy>Ziya Can Koçak</cp:lastModifiedBy>
  <cp:revision>79</cp:revision>
  <dcterms:created xsi:type="dcterms:W3CDTF">2017-03-03T12:23:53Z</dcterms:created>
  <dcterms:modified xsi:type="dcterms:W3CDTF">2019-10-10T12:01:37Z</dcterms:modified>
</cp:coreProperties>
</file>